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311" r:id="rId39"/>
    <p:sldId id="312" r:id="rId40"/>
    <p:sldId id="286" r:id="rId41"/>
    <p:sldId id="287" r:id="rId42"/>
    <p:sldId id="307" r:id="rId43"/>
    <p:sldId id="310" r:id="rId44"/>
    <p:sldId id="309" r:id="rId45"/>
    <p:sldId id="297" r:id="rId46"/>
    <p:sldId id="296" r:id="rId47"/>
    <p:sldId id="299" r:id="rId48"/>
    <p:sldId id="298" r:id="rId49"/>
    <p:sldId id="308" r:id="rId50"/>
    <p:sldId id="306" r:id="rId51"/>
    <p:sldId id="300" r:id="rId52"/>
    <p:sldId id="30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02"/>
    <p:restoredTop sz="68920"/>
  </p:normalViewPr>
  <p:slideViewPr>
    <p:cSldViewPr snapToGrid="0" snapToObjects="1">
      <p:cViewPr>
        <p:scale>
          <a:sx n="130" d="100"/>
          <a:sy n="130" d="100"/>
        </p:scale>
        <p:origin x="152"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Childhood: 0 -5.8</a:t>
            </a:r>
          </a:p>
          <a:p>
            <a:r>
              <a:rPr lang="en-US" dirty="0"/>
              <a:t>Adolescence: 0-7</a:t>
            </a:r>
          </a:p>
        </p:txBody>
      </p:sp>
      <p:sp>
        <p:nvSpPr>
          <p:cNvPr id="4" name="Slide Number Placeholder 3"/>
          <p:cNvSpPr>
            <a:spLocks noGrp="1"/>
          </p:cNvSpPr>
          <p:nvPr>
            <p:ph type="sldNum" sz="quarter" idx="5"/>
          </p:nvPr>
        </p:nvSpPr>
        <p:spPr/>
        <p:txBody>
          <a:bodyPr/>
          <a:lstStyle/>
          <a:p>
            <a:fld id="{C0D73FDF-D566-EC47-8DCC-B429B289367E}" type="slidenum">
              <a:rPr lang="en-US" smtClean="0"/>
              <a:t>37</a:t>
            </a:fld>
            <a:endParaRPr lang="en-US"/>
          </a:p>
        </p:txBody>
      </p:sp>
    </p:spTree>
    <p:extLst>
      <p:ext uri="{BB962C8B-B14F-4D97-AF65-F5344CB8AC3E}">
        <p14:creationId xmlns:p14="http://schemas.microsoft.com/office/powerpoint/2010/main" val="333055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7.6</a:t>
            </a:r>
          </a:p>
          <a:p>
            <a:r>
              <a:rPr lang="en-US" dirty="0"/>
              <a:t>YA: 0,6</a:t>
            </a:r>
          </a:p>
          <a:p>
            <a:r>
              <a:rPr lang="en-US" dirty="0"/>
              <a:t>Adulthood: </a:t>
            </a:r>
          </a:p>
          <a:p>
            <a:endParaRPr lang="en-US" dirty="0"/>
          </a:p>
          <a:p>
            <a:r>
              <a:rPr lang="en-US" dirty="0"/>
              <a:t>Adolescence subcortical clusters: hippocampus</a:t>
            </a:r>
          </a:p>
        </p:txBody>
      </p:sp>
      <p:sp>
        <p:nvSpPr>
          <p:cNvPr id="4" name="Slide Number Placeholder 3"/>
          <p:cNvSpPr>
            <a:spLocks noGrp="1"/>
          </p:cNvSpPr>
          <p:nvPr>
            <p:ph type="sldNum" sz="quarter" idx="5"/>
          </p:nvPr>
        </p:nvSpPr>
        <p:spPr/>
        <p:txBody>
          <a:bodyPr/>
          <a:lstStyle/>
          <a:p>
            <a:fld id="{C0D73FDF-D566-EC47-8DCC-B429B289367E}" type="slidenum">
              <a:rPr lang="en-US" smtClean="0"/>
              <a:t>38</a:t>
            </a:fld>
            <a:endParaRPr lang="en-US"/>
          </a:p>
        </p:txBody>
      </p:sp>
    </p:spTree>
    <p:extLst>
      <p:ext uri="{BB962C8B-B14F-4D97-AF65-F5344CB8AC3E}">
        <p14:creationId xmlns:p14="http://schemas.microsoft.com/office/powerpoint/2010/main" val="1919666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 7.7</a:t>
            </a:r>
          </a:p>
          <a:p>
            <a:r>
              <a:rPr lang="en-US" dirty="0"/>
              <a:t>YA: 0-6</a:t>
            </a:r>
          </a:p>
          <a:p>
            <a:r>
              <a:rPr lang="en-US" dirty="0"/>
              <a:t>Adulthood: 0-6</a:t>
            </a:r>
          </a:p>
          <a:p>
            <a:endParaRPr lang="en-US" dirty="0"/>
          </a:p>
          <a:p>
            <a:r>
              <a:rPr lang="en-US" dirty="0"/>
              <a:t>Adolescence subcortical clusters: hippocampus, amygdala</a:t>
            </a:r>
          </a:p>
        </p:txBody>
      </p:sp>
      <p:sp>
        <p:nvSpPr>
          <p:cNvPr id="4" name="Slide Number Placeholder 3"/>
          <p:cNvSpPr>
            <a:spLocks noGrp="1"/>
          </p:cNvSpPr>
          <p:nvPr>
            <p:ph type="sldNum" sz="quarter" idx="5"/>
          </p:nvPr>
        </p:nvSpPr>
        <p:spPr/>
        <p:txBody>
          <a:bodyPr/>
          <a:lstStyle/>
          <a:p>
            <a:fld id="{C0D73FDF-D566-EC47-8DCC-B429B289367E}" type="slidenum">
              <a:rPr lang="en-US" smtClean="0"/>
              <a:t>39</a:t>
            </a:fld>
            <a:endParaRPr lang="en-US"/>
          </a:p>
        </p:txBody>
      </p:sp>
    </p:spTree>
    <p:extLst>
      <p:ext uri="{BB962C8B-B14F-4D97-AF65-F5344CB8AC3E}">
        <p14:creationId xmlns:p14="http://schemas.microsoft.com/office/powerpoint/2010/main" val="406031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223500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79334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45</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AUDITORY T-VALUE FOR COLOR BAR:</a:t>
            </a:r>
          </a:p>
          <a:p>
            <a:pPr rtl="0"/>
            <a:r>
              <a:rPr lang="en-US" sz="1200" b="0" i="0" u="none" strike="noStrike" kern="1200" dirty="0">
                <a:solidFill>
                  <a:schemeClr val="tx1"/>
                </a:solidFill>
                <a:effectLst/>
                <a:latin typeface="+mn-lt"/>
                <a:ea typeface="+mn-ea"/>
                <a:cs typeface="+mn-cs"/>
              </a:rPr>
              <a:t>Childhood: -4.6 – 5.6</a:t>
            </a:r>
          </a:p>
          <a:p>
            <a:pPr rtl="0"/>
            <a:r>
              <a:rPr lang="en-US" sz="1200" b="0" i="0" u="none" strike="noStrike" kern="1200" dirty="0">
                <a:solidFill>
                  <a:schemeClr val="tx1"/>
                </a:solidFill>
                <a:effectLst/>
                <a:latin typeface="+mn-lt"/>
                <a:ea typeface="+mn-ea"/>
                <a:cs typeface="+mn-cs"/>
              </a:rPr>
              <a:t>Adolescence: -4.6 – 7</a:t>
            </a:r>
          </a:p>
          <a:p>
            <a:pPr rtl="0"/>
            <a:r>
              <a:rPr lang="en-US" sz="1200" b="0" i="0" u="none" strike="noStrike" kern="1200" dirty="0">
                <a:solidFill>
                  <a:schemeClr val="tx1"/>
                </a:solidFill>
                <a:effectLst/>
                <a:latin typeface="+mn-lt"/>
                <a:ea typeface="+mn-ea"/>
                <a:cs typeface="+mn-cs"/>
              </a:rPr>
              <a:t>YA: 0-6</a:t>
            </a:r>
          </a:p>
        </p:txBody>
      </p:sp>
      <p:sp>
        <p:nvSpPr>
          <p:cNvPr id="4" name="Slide Number Placeholder 3"/>
          <p:cNvSpPr>
            <a:spLocks noGrp="1"/>
          </p:cNvSpPr>
          <p:nvPr>
            <p:ph type="sldNum" sz="quarter" idx="5"/>
          </p:nvPr>
        </p:nvSpPr>
        <p:spPr/>
        <p:txBody>
          <a:bodyPr/>
          <a:lstStyle/>
          <a:p>
            <a:fld id="{C0D73FDF-D566-EC47-8DCC-B429B289367E}" type="slidenum">
              <a:rPr lang="en-US" smtClean="0"/>
              <a:t>46</a:t>
            </a:fld>
            <a:endParaRPr lang="en-US"/>
          </a:p>
        </p:txBody>
      </p:sp>
    </p:spTree>
    <p:extLst>
      <p:ext uri="{BB962C8B-B14F-4D97-AF65-F5344CB8AC3E}">
        <p14:creationId xmlns:p14="http://schemas.microsoft.com/office/powerpoint/2010/main" val="1562692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48</a:t>
            </a:fld>
            <a:endParaRPr lang="en-US"/>
          </a:p>
        </p:txBody>
      </p:sp>
    </p:spTree>
    <p:extLst>
      <p:ext uri="{BB962C8B-B14F-4D97-AF65-F5344CB8AC3E}">
        <p14:creationId xmlns:p14="http://schemas.microsoft.com/office/powerpoint/2010/main" val="224127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4/21/22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4/21/22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4/21/22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4/21/22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4/21/22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4/21/22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4/21/22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4/21/22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4/21/22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4/21/22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4/21/22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4/21/22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9.jpg"/><Relationship Id="rId4" Type="http://schemas.openxmlformats.org/officeDocument/2006/relationships/image" Target="../media/image68.jpg"/></Relationships>
</file>

<file path=ppt/slides/_rels/slide38.xml.rels><?xml version="1.0" encoding="UTF-8" standalone="yes"?>
<Relationships xmlns="http://schemas.openxmlformats.org/package/2006/relationships"><Relationship Id="rId3" Type="http://schemas.openxmlformats.org/officeDocument/2006/relationships/image" Target="../media/image70.jpg"/><Relationship Id="rId7" Type="http://schemas.openxmlformats.org/officeDocument/2006/relationships/image" Target="../media/image7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39.xml.rels><?xml version="1.0" encoding="UTF-8" standalone="yes"?>
<Relationships xmlns="http://schemas.openxmlformats.org/package/2006/relationships"><Relationship Id="rId3" Type="http://schemas.openxmlformats.org/officeDocument/2006/relationships/image" Target="../media/image75.jpg"/><Relationship Id="rId7" Type="http://schemas.openxmlformats.org/officeDocument/2006/relationships/image" Target="../media/image7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77.jpg"/><Relationship Id="rId4" Type="http://schemas.openxmlformats.org/officeDocument/2006/relationships/image" Target="../media/image76.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4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2.xml"/><Relationship Id="rId5" Type="http://schemas.openxmlformats.org/officeDocument/2006/relationships/image" Target="../media/image85.jpg"/><Relationship Id="rId4" Type="http://schemas.openxmlformats.org/officeDocument/2006/relationships/image" Target="../media/image84.jpg"/></Relationships>
</file>

<file path=ppt/slides/_rels/slide4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png"/></Relationships>
</file>

<file path=ppt/slides/_rels/slide4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2.jpg"/><Relationship Id="rId4" Type="http://schemas.openxmlformats.org/officeDocument/2006/relationships/image" Target="../media/image101.jpg"/></Relationships>
</file>

<file path=ppt/slides/_rels/slide46.xml.rels><?xml version="1.0" encoding="UTF-8" standalone="yes"?>
<Relationships xmlns="http://schemas.openxmlformats.org/package/2006/relationships"><Relationship Id="rId8" Type="http://schemas.openxmlformats.org/officeDocument/2006/relationships/image" Target="../media/image107.jpg"/><Relationship Id="rId3" Type="http://schemas.openxmlformats.org/officeDocument/2006/relationships/image" Target="../media/image21.jpg"/><Relationship Id="rId7" Type="http://schemas.openxmlformats.org/officeDocument/2006/relationships/image" Target="../media/image10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5.jpg"/><Relationship Id="rId5" Type="http://schemas.openxmlformats.org/officeDocument/2006/relationships/image" Target="../media/image104.png"/><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9.jpg"/><Relationship Id="rId7" Type="http://schemas.openxmlformats.org/officeDocument/2006/relationships/image" Target="../media/image113.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2.jpg"/><Relationship Id="rId5" Type="http://schemas.openxmlformats.org/officeDocument/2006/relationships/image" Target="../media/image111.jpg"/><Relationship Id="rId4" Type="http://schemas.openxmlformats.org/officeDocument/2006/relationships/image" Target="../media/image11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3"/>
          <a:stretch>
            <a:fillRect/>
          </a:stretch>
        </p:blipFill>
        <p:spPr>
          <a:xfrm>
            <a:off x="83929" y="145094"/>
            <a:ext cx="3116915" cy="694145"/>
          </a:xfrm>
          <a:prstGeom prst="rect">
            <a:avLst/>
          </a:prstGeom>
        </p:spPr>
      </p:pic>
      <p:pic>
        <p:nvPicPr>
          <p:cNvPr id="12" name="Picture 11" descr="A picture containing tableware, cup&#10;&#10;Description automatically generated">
            <a:extLst>
              <a:ext uri="{FF2B5EF4-FFF2-40B4-BE49-F238E27FC236}">
                <a16:creationId xmlns:a16="http://schemas.microsoft.com/office/drawing/2014/main" id="{E3C693AF-CED8-694C-95E9-0818ED388923}"/>
              </a:ext>
            </a:extLst>
          </p:cNvPr>
          <p:cNvPicPr>
            <a:picLocks noChangeAspect="1"/>
          </p:cNvPicPr>
          <p:nvPr/>
        </p:nvPicPr>
        <p:blipFill>
          <a:blip r:embed="rId4"/>
          <a:stretch>
            <a:fillRect/>
          </a:stretch>
        </p:blipFill>
        <p:spPr>
          <a:xfrm>
            <a:off x="2585184" y="1047373"/>
            <a:ext cx="7734987" cy="1361660"/>
          </a:xfrm>
          <a:prstGeom prst="rect">
            <a:avLst/>
          </a:prstGeom>
        </p:spPr>
      </p:pic>
      <p:pic>
        <p:nvPicPr>
          <p:cNvPr id="16" name="Picture 15" descr="A picture containing tableware&#10;&#10;Description automatically generated">
            <a:extLst>
              <a:ext uri="{FF2B5EF4-FFF2-40B4-BE49-F238E27FC236}">
                <a16:creationId xmlns:a16="http://schemas.microsoft.com/office/drawing/2014/main" id="{8F60DA48-403E-264A-80C5-13CD4A0855FD}"/>
              </a:ext>
            </a:extLst>
          </p:cNvPr>
          <p:cNvPicPr>
            <a:picLocks noChangeAspect="1"/>
          </p:cNvPicPr>
          <p:nvPr/>
        </p:nvPicPr>
        <p:blipFill>
          <a:blip r:embed="rId5"/>
          <a:stretch>
            <a:fillRect/>
          </a:stretch>
        </p:blipFill>
        <p:spPr>
          <a:xfrm>
            <a:off x="2640602" y="2434978"/>
            <a:ext cx="7734987" cy="1361660"/>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DECC1-D958-8B49-922B-8A464EF5209F}"/>
              </a:ext>
            </a:extLst>
          </p:cNvPr>
          <p:cNvSpPr/>
          <p:nvPr/>
        </p:nvSpPr>
        <p:spPr>
          <a:xfrm>
            <a:off x="2564618" y="400544"/>
            <a:ext cx="9013370" cy="369332"/>
          </a:xfrm>
          <a:prstGeom prst="rect">
            <a:avLst/>
          </a:prstGeom>
        </p:spPr>
        <p:txBody>
          <a:bodyPr wrap="square">
            <a:spAutoFit/>
          </a:bodyPr>
          <a:lstStyle/>
          <a:p>
            <a:r>
              <a:rPr lang="en-US" dirty="0"/>
              <a:t>Main Effect of  Developmental Timing on Posterior STG Seed Based Functional Connectivity</a:t>
            </a:r>
          </a:p>
        </p:txBody>
      </p:sp>
      <p:sp>
        <p:nvSpPr>
          <p:cNvPr id="5" name="TextBox 4">
            <a:extLst>
              <a:ext uri="{FF2B5EF4-FFF2-40B4-BE49-F238E27FC236}">
                <a16:creationId xmlns:a16="http://schemas.microsoft.com/office/drawing/2014/main" id="{C60D5A11-2056-9F44-878D-007C21ED87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74E3E779-987F-C947-AA29-F5997F2AD05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00273E0-2900-6A4B-82EC-676F28C74AC8}"/>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2758838-8114-4F42-AA0E-6C24E8DC345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pic>
        <p:nvPicPr>
          <p:cNvPr id="9" name="Picture 8" descr="Graphical user interface, application&#10;&#10;Description automatically generated">
            <a:extLst>
              <a:ext uri="{FF2B5EF4-FFF2-40B4-BE49-F238E27FC236}">
                <a16:creationId xmlns:a16="http://schemas.microsoft.com/office/drawing/2014/main" id="{336679E9-7498-8F46-AD68-74B21C8FEBFB}"/>
              </a:ext>
            </a:extLst>
          </p:cNvPr>
          <p:cNvPicPr>
            <a:picLocks noChangeAspect="1"/>
          </p:cNvPicPr>
          <p:nvPr/>
        </p:nvPicPr>
        <p:blipFill rotWithShape="1">
          <a:blip r:embed="rId3"/>
          <a:srcRect l="41741" t="18046" r="34541" b="71050"/>
          <a:stretch/>
        </p:blipFill>
        <p:spPr>
          <a:xfrm>
            <a:off x="9007129" y="6111594"/>
            <a:ext cx="2888667" cy="746406"/>
          </a:xfrm>
          <a:prstGeom prst="rect">
            <a:avLst/>
          </a:prstGeom>
        </p:spPr>
      </p:pic>
      <p:pic>
        <p:nvPicPr>
          <p:cNvPr id="11" name="Picture 10" descr="A close-up of several coins&#10;&#10;Description automatically generated with medium confidence">
            <a:extLst>
              <a:ext uri="{FF2B5EF4-FFF2-40B4-BE49-F238E27FC236}">
                <a16:creationId xmlns:a16="http://schemas.microsoft.com/office/drawing/2014/main" id="{1F57EE67-C9DA-DD41-91A9-A5AE8366C81F}"/>
              </a:ext>
            </a:extLst>
          </p:cNvPr>
          <p:cNvPicPr>
            <a:picLocks noChangeAspect="1"/>
          </p:cNvPicPr>
          <p:nvPr/>
        </p:nvPicPr>
        <p:blipFill>
          <a:blip r:embed="rId4"/>
          <a:stretch>
            <a:fillRect/>
          </a:stretch>
        </p:blipFill>
        <p:spPr>
          <a:xfrm>
            <a:off x="2564618" y="4875298"/>
            <a:ext cx="6583680" cy="1172079"/>
          </a:xfrm>
          <a:prstGeom prst="rect">
            <a:avLst/>
          </a:prstGeom>
        </p:spPr>
      </p:pic>
      <p:pic>
        <p:nvPicPr>
          <p:cNvPr id="13" name="Picture 12" descr="A group of coins&#10;&#10;Description automatically generated with low confidence">
            <a:extLst>
              <a:ext uri="{FF2B5EF4-FFF2-40B4-BE49-F238E27FC236}">
                <a16:creationId xmlns:a16="http://schemas.microsoft.com/office/drawing/2014/main" id="{FADC5366-A21E-1842-8327-A9F3FE3E7381}"/>
              </a:ext>
            </a:extLst>
          </p:cNvPr>
          <p:cNvPicPr>
            <a:picLocks noChangeAspect="1"/>
          </p:cNvPicPr>
          <p:nvPr/>
        </p:nvPicPr>
        <p:blipFill>
          <a:blip r:embed="rId5"/>
          <a:stretch>
            <a:fillRect/>
          </a:stretch>
        </p:blipFill>
        <p:spPr>
          <a:xfrm>
            <a:off x="2564618" y="3402263"/>
            <a:ext cx="6583680" cy="1169233"/>
          </a:xfrm>
          <a:prstGeom prst="rect">
            <a:avLst/>
          </a:prstGeom>
        </p:spPr>
      </p:pic>
      <p:pic>
        <p:nvPicPr>
          <p:cNvPr id="17" name="Picture 16">
            <a:extLst>
              <a:ext uri="{FF2B5EF4-FFF2-40B4-BE49-F238E27FC236}">
                <a16:creationId xmlns:a16="http://schemas.microsoft.com/office/drawing/2014/main" id="{05AFD4B1-537C-BF43-B56E-0CEBA5FA83BC}"/>
              </a:ext>
            </a:extLst>
          </p:cNvPr>
          <p:cNvPicPr>
            <a:picLocks noChangeAspect="1"/>
          </p:cNvPicPr>
          <p:nvPr/>
        </p:nvPicPr>
        <p:blipFill>
          <a:blip r:embed="rId6"/>
          <a:stretch>
            <a:fillRect/>
          </a:stretch>
        </p:blipFill>
        <p:spPr>
          <a:xfrm>
            <a:off x="2564618" y="2150645"/>
            <a:ext cx="6583680" cy="1160997"/>
          </a:xfrm>
          <a:prstGeom prst="rect">
            <a:avLst/>
          </a:prstGeom>
        </p:spPr>
      </p:pic>
      <p:sp>
        <p:nvSpPr>
          <p:cNvPr id="18" name="TextBox 17">
            <a:extLst>
              <a:ext uri="{FF2B5EF4-FFF2-40B4-BE49-F238E27FC236}">
                <a16:creationId xmlns:a16="http://schemas.microsoft.com/office/drawing/2014/main" id="{BB47EBB6-F577-8944-B961-ADE104C4AB2E}"/>
              </a:ext>
            </a:extLst>
          </p:cNvPr>
          <p:cNvSpPr txBox="1"/>
          <p:nvPr/>
        </p:nvSpPr>
        <p:spPr>
          <a:xfrm>
            <a:off x="5078929" y="1241678"/>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9A177754-6A12-1790-16F8-5855B3E96A9E}"/>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64318" y="91877"/>
            <a:ext cx="2400300" cy="911562"/>
          </a:xfrm>
          <a:prstGeom prst="rect">
            <a:avLst/>
          </a:prstGeom>
        </p:spPr>
      </p:pic>
    </p:spTree>
    <p:extLst>
      <p:ext uri="{BB962C8B-B14F-4D97-AF65-F5344CB8AC3E}">
        <p14:creationId xmlns:p14="http://schemas.microsoft.com/office/powerpoint/2010/main" val="3907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718F6-E447-0747-9AB9-6D2C36873FF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5" name="TextBox 4">
            <a:extLst>
              <a:ext uri="{FF2B5EF4-FFF2-40B4-BE49-F238E27FC236}">
                <a16:creationId xmlns:a16="http://schemas.microsoft.com/office/drawing/2014/main" id="{8D552597-8F58-FC4A-9FC4-49F80011E7E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6" name="TextBox 5">
            <a:extLst>
              <a:ext uri="{FF2B5EF4-FFF2-40B4-BE49-F238E27FC236}">
                <a16:creationId xmlns:a16="http://schemas.microsoft.com/office/drawing/2014/main" id="{CC13D00F-B667-114D-881D-4DF7A4C30E2E}"/>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7" name="TextBox 6">
            <a:extLst>
              <a:ext uri="{FF2B5EF4-FFF2-40B4-BE49-F238E27FC236}">
                <a16:creationId xmlns:a16="http://schemas.microsoft.com/office/drawing/2014/main" id="{63D2B960-1956-C249-A54A-FDC8F539FBA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8" name="Rectangle 7">
            <a:extLst>
              <a:ext uri="{FF2B5EF4-FFF2-40B4-BE49-F238E27FC236}">
                <a16:creationId xmlns:a16="http://schemas.microsoft.com/office/drawing/2014/main" id="{CD3A9A8F-C5BE-D945-A5B4-9CBB818D445C}"/>
              </a:ext>
            </a:extLst>
          </p:cNvPr>
          <p:cNvSpPr/>
          <p:nvPr/>
        </p:nvSpPr>
        <p:spPr>
          <a:xfrm>
            <a:off x="1969479" y="317678"/>
            <a:ext cx="9013370" cy="369332"/>
          </a:xfrm>
          <a:prstGeom prst="rect">
            <a:avLst/>
          </a:prstGeom>
        </p:spPr>
        <p:txBody>
          <a:bodyPr wrap="square">
            <a:spAutoFit/>
          </a:bodyPr>
          <a:lstStyle/>
          <a:p>
            <a:r>
              <a:rPr lang="en-US" dirty="0"/>
              <a:t>Main Effect of  Developmental Timing on Anterior STG Seed Based Functional Connectivity</a:t>
            </a:r>
          </a:p>
        </p:txBody>
      </p:sp>
      <p:sp>
        <p:nvSpPr>
          <p:cNvPr id="9" name="TextBox 8">
            <a:extLst>
              <a:ext uri="{FF2B5EF4-FFF2-40B4-BE49-F238E27FC236}">
                <a16:creationId xmlns:a16="http://schemas.microsoft.com/office/drawing/2014/main" id="{98FCF086-A5AE-0645-BBA6-9F6A446D1F9B}"/>
              </a:ext>
            </a:extLst>
          </p:cNvPr>
          <p:cNvSpPr txBox="1"/>
          <p:nvPr/>
        </p:nvSpPr>
        <p:spPr>
          <a:xfrm>
            <a:off x="5414209" y="1241678"/>
            <a:ext cx="2564618" cy="369332"/>
          </a:xfrm>
          <a:prstGeom prst="rect">
            <a:avLst/>
          </a:prstGeom>
          <a:noFill/>
        </p:spPr>
        <p:txBody>
          <a:bodyPr wrap="square" rtlCol="0">
            <a:spAutoFit/>
          </a:bodyPr>
          <a:lstStyle/>
          <a:p>
            <a:r>
              <a:rPr lang="en-US" dirty="0"/>
              <a:t>n.s.</a:t>
            </a:r>
          </a:p>
        </p:txBody>
      </p:sp>
      <p:pic>
        <p:nvPicPr>
          <p:cNvPr id="11" name="Picture 10">
            <a:extLst>
              <a:ext uri="{FF2B5EF4-FFF2-40B4-BE49-F238E27FC236}">
                <a16:creationId xmlns:a16="http://schemas.microsoft.com/office/drawing/2014/main" id="{6E576DD5-E58B-DC4A-881D-301D3D416557}"/>
              </a:ext>
            </a:extLst>
          </p:cNvPr>
          <p:cNvPicPr>
            <a:picLocks noChangeAspect="1"/>
          </p:cNvPicPr>
          <p:nvPr/>
        </p:nvPicPr>
        <p:blipFill>
          <a:blip r:embed="rId3"/>
          <a:stretch>
            <a:fillRect/>
          </a:stretch>
        </p:blipFill>
        <p:spPr>
          <a:xfrm>
            <a:off x="2564618" y="1988084"/>
            <a:ext cx="6766560" cy="1201712"/>
          </a:xfrm>
          <a:prstGeom prst="rect">
            <a:avLst/>
          </a:prstGeom>
        </p:spPr>
      </p:pic>
      <p:pic>
        <p:nvPicPr>
          <p:cNvPr id="13" name="Picture 12" descr="A close-up of several coins&#10;&#10;Description automatically generated with low confidence">
            <a:extLst>
              <a:ext uri="{FF2B5EF4-FFF2-40B4-BE49-F238E27FC236}">
                <a16:creationId xmlns:a16="http://schemas.microsoft.com/office/drawing/2014/main" id="{07DA88BB-0EC6-1E42-8E8A-00A94BF467C6}"/>
              </a:ext>
            </a:extLst>
          </p:cNvPr>
          <p:cNvPicPr>
            <a:picLocks noChangeAspect="1"/>
          </p:cNvPicPr>
          <p:nvPr/>
        </p:nvPicPr>
        <p:blipFill>
          <a:blip r:embed="rId4"/>
          <a:stretch>
            <a:fillRect/>
          </a:stretch>
        </p:blipFill>
        <p:spPr>
          <a:xfrm>
            <a:off x="2564618" y="3311329"/>
            <a:ext cx="6813810" cy="1201712"/>
          </a:xfrm>
          <a:prstGeom prst="rect">
            <a:avLst/>
          </a:prstGeom>
        </p:spPr>
      </p:pic>
      <p:pic>
        <p:nvPicPr>
          <p:cNvPr id="15" name="Picture 14">
            <a:extLst>
              <a:ext uri="{FF2B5EF4-FFF2-40B4-BE49-F238E27FC236}">
                <a16:creationId xmlns:a16="http://schemas.microsoft.com/office/drawing/2014/main" id="{22060A62-304E-5B4C-88E9-B52ACA950275}"/>
              </a:ext>
            </a:extLst>
          </p:cNvPr>
          <p:cNvPicPr>
            <a:picLocks noChangeAspect="1"/>
          </p:cNvPicPr>
          <p:nvPr/>
        </p:nvPicPr>
        <p:blipFill>
          <a:blip r:embed="rId5"/>
          <a:stretch>
            <a:fillRect/>
          </a:stretch>
        </p:blipFill>
        <p:spPr>
          <a:xfrm>
            <a:off x="2564618" y="4850883"/>
            <a:ext cx="6766560" cy="1201712"/>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4975FE4B-3BD1-C348-8769-62E53A33B1E5}"/>
              </a:ext>
            </a:extLst>
          </p:cNvPr>
          <p:cNvPicPr>
            <a:picLocks noChangeAspect="1"/>
          </p:cNvPicPr>
          <p:nvPr/>
        </p:nvPicPr>
        <p:blipFill rotWithShape="1">
          <a:blip r:embed="rId6"/>
          <a:srcRect l="41741" t="18046" r="34541" b="71050"/>
          <a:stretch/>
        </p:blipFill>
        <p:spPr>
          <a:xfrm>
            <a:off x="9007129" y="6111594"/>
            <a:ext cx="2888667" cy="746406"/>
          </a:xfrm>
          <a:prstGeom prst="rect">
            <a:avLst/>
          </a:prstGeom>
        </p:spPr>
      </p:pic>
      <p:pic>
        <p:nvPicPr>
          <p:cNvPr id="3" name="Picture 2">
            <a:extLst>
              <a:ext uri="{FF2B5EF4-FFF2-40B4-BE49-F238E27FC236}">
                <a16:creationId xmlns:a16="http://schemas.microsoft.com/office/drawing/2014/main" id="{08E25F08-22BE-6EF6-823C-DDC69EB970B1}"/>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78423" y="259071"/>
            <a:ext cx="1743075" cy="661967"/>
          </a:xfrm>
          <a:prstGeom prst="rect">
            <a:avLst/>
          </a:prstGeom>
        </p:spPr>
      </p:pic>
    </p:spTree>
    <p:extLst>
      <p:ext uri="{BB962C8B-B14F-4D97-AF65-F5344CB8AC3E}">
        <p14:creationId xmlns:p14="http://schemas.microsoft.com/office/powerpoint/2010/main" val="330704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3"/>
          <a:stretch>
            <a:fillRect/>
          </a:stretch>
        </p:blipFill>
        <p:spPr>
          <a:xfrm>
            <a:off x="3039534" y="651937"/>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4"/>
          <a:stretch>
            <a:fillRect/>
          </a:stretch>
        </p:blipFill>
        <p:spPr>
          <a:xfrm>
            <a:off x="143933" y="651937"/>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5"/>
          <a:stretch>
            <a:fillRect/>
          </a:stretch>
        </p:blipFill>
        <p:spPr>
          <a:xfrm>
            <a:off x="6096000" y="668870"/>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6"/>
          <a:stretch>
            <a:fillRect/>
          </a:stretch>
        </p:blipFill>
        <p:spPr>
          <a:xfrm>
            <a:off x="9152466" y="668870"/>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839299"/>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708046"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1979432"/>
            <a:ext cx="1118681" cy="1129498"/>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849478"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83929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60955" y="844617"/>
            <a:ext cx="1140389"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860094"/>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854271"/>
            <a:ext cx="1127263" cy="1135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86892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7974" y="86384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01344" y="1979431"/>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11EBDFE1-21C2-044A-AD04-977B8AF62801}"/>
              </a:ext>
            </a:extLst>
          </p:cNvPr>
          <p:cNvSpPr/>
          <p:nvPr/>
        </p:nvSpPr>
        <p:spPr>
          <a:xfrm>
            <a:off x="4206810" y="845557"/>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2039AE96-FE2B-A340-A591-1320FAF924AB}"/>
              </a:ext>
            </a:extLst>
          </p:cNvPr>
          <p:cNvSpPr txBox="1"/>
          <p:nvPr/>
        </p:nvSpPr>
        <p:spPr>
          <a:xfrm rot="5400000">
            <a:off x="3612452" y="132593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33" name="TextBox 32">
            <a:extLst>
              <a:ext uri="{FF2B5EF4-FFF2-40B4-BE49-F238E27FC236}">
                <a16:creationId xmlns:a16="http://schemas.microsoft.com/office/drawing/2014/main" id="{71389643-A307-014A-8D64-FEC43911A915}"/>
              </a:ext>
            </a:extLst>
          </p:cNvPr>
          <p:cNvSpPr txBox="1"/>
          <p:nvPr/>
        </p:nvSpPr>
        <p:spPr>
          <a:xfrm rot="5400000">
            <a:off x="4776939"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34" name="TextBox 33">
            <a:extLst>
              <a:ext uri="{FF2B5EF4-FFF2-40B4-BE49-F238E27FC236}">
                <a16:creationId xmlns:a16="http://schemas.microsoft.com/office/drawing/2014/main" id="{15C225B1-EAFF-0142-A5CF-D1EA257492E4}"/>
              </a:ext>
            </a:extLst>
          </p:cNvPr>
          <p:cNvSpPr txBox="1"/>
          <p:nvPr/>
        </p:nvSpPr>
        <p:spPr>
          <a:xfrm>
            <a:off x="1912115" y="25823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5" name="TextBox 34">
            <a:extLst>
              <a:ext uri="{FF2B5EF4-FFF2-40B4-BE49-F238E27FC236}">
                <a16:creationId xmlns:a16="http://schemas.microsoft.com/office/drawing/2014/main" id="{B0FE9181-7DAB-934E-A989-E3350B3C5371}"/>
              </a:ext>
            </a:extLst>
          </p:cNvPr>
          <p:cNvSpPr txBox="1"/>
          <p:nvPr/>
        </p:nvSpPr>
        <p:spPr>
          <a:xfrm>
            <a:off x="4801846"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6" name="TextBox 35">
            <a:extLst>
              <a:ext uri="{FF2B5EF4-FFF2-40B4-BE49-F238E27FC236}">
                <a16:creationId xmlns:a16="http://schemas.microsoft.com/office/drawing/2014/main" id="{1AE01933-B021-0E4F-994E-289BFBDB20AB}"/>
              </a:ext>
            </a:extLst>
          </p:cNvPr>
          <p:cNvSpPr txBox="1"/>
          <p:nvPr/>
        </p:nvSpPr>
        <p:spPr>
          <a:xfrm>
            <a:off x="7863698"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7" name="TextBox 36">
            <a:extLst>
              <a:ext uri="{FF2B5EF4-FFF2-40B4-BE49-F238E27FC236}">
                <a16:creationId xmlns:a16="http://schemas.microsoft.com/office/drawing/2014/main" id="{645870D2-AD42-6F45-9F74-51E3E20321AD}"/>
              </a:ext>
            </a:extLst>
          </p:cNvPr>
          <p:cNvSpPr txBox="1"/>
          <p:nvPr/>
        </p:nvSpPr>
        <p:spPr>
          <a:xfrm>
            <a:off x="10883617" y="258237"/>
            <a:ext cx="338554" cy="581062"/>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8" name="Rectangle 37">
            <a:extLst>
              <a:ext uri="{FF2B5EF4-FFF2-40B4-BE49-F238E27FC236}">
                <a16:creationId xmlns:a16="http://schemas.microsoft.com/office/drawing/2014/main" id="{9D4DB099-BA46-1C49-88B9-FF6751334D29}"/>
              </a:ext>
            </a:extLst>
          </p:cNvPr>
          <p:cNvSpPr/>
          <p:nvPr/>
        </p:nvSpPr>
        <p:spPr>
          <a:xfrm>
            <a:off x="7258496" y="1989670"/>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C263CF0C-2D60-CA4D-A7F3-16996FE407E4}"/>
              </a:ext>
            </a:extLst>
          </p:cNvPr>
          <p:cNvSpPr/>
          <p:nvPr/>
        </p:nvSpPr>
        <p:spPr>
          <a:xfrm>
            <a:off x="7258496" y="860094"/>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0" name="Rectangle 39">
            <a:extLst>
              <a:ext uri="{FF2B5EF4-FFF2-40B4-BE49-F238E27FC236}">
                <a16:creationId xmlns:a16="http://schemas.microsoft.com/office/drawing/2014/main" id="{597CC477-7FFE-F946-9695-29A27CA3F53D}"/>
              </a:ext>
            </a:extLst>
          </p:cNvPr>
          <p:cNvSpPr/>
          <p:nvPr/>
        </p:nvSpPr>
        <p:spPr>
          <a:xfrm>
            <a:off x="10324276" y="85716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1" name="Rectangle 40">
            <a:extLst>
              <a:ext uri="{FF2B5EF4-FFF2-40B4-BE49-F238E27FC236}">
                <a16:creationId xmlns:a16="http://schemas.microsoft.com/office/drawing/2014/main" id="{19BAF369-62F4-3441-B17C-E2C46189C9C7}"/>
              </a:ext>
            </a:extLst>
          </p:cNvPr>
          <p:cNvSpPr/>
          <p:nvPr/>
        </p:nvSpPr>
        <p:spPr>
          <a:xfrm>
            <a:off x="10317830" y="1996268"/>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2" name="TextBox 41">
            <a:extLst>
              <a:ext uri="{FF2B5EF4-FFF2-40B4-BE49-F238E27FC236}">
                <a16:creationId xmlns:a16="http://schemas.microsoft.com/office/drawing/2014/main" id="{2D436806-2866-4B4C-ACF4-047F8D30D0BA}"/>
              </a:ext>
            </a:extLst>
          </p:cNvPr>
          <p:cNvSpPr txBox="1"/>
          <p:nvPr/>
        </p:nvSpPr>
        <p:spPr>
          <a:xfrm rot="5400000">
            <a:off x="6673298" y="132684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3" name="TextBox 42">
            <a:extLst>
              <a:ext uri="{FF2B5EF4-FFF2-40B4-BE49-F238E27FC236}">
                <a16:creationId xmlns:a16="http://schemas.microsoft.com/office/drawing/2014/main" id="{036563E3-A547-7D4A-83BE-19B77FACF654}"/>
              </a:ext>
            </a:extLst>
          </p:cNvPr>
          <p:cNvSpPr txBox="1"/>
          <p:nvPr/>
        </p:nvSpPr>
        <p:spPr>
          <a:xfrm rot="5400000">
            <a:off x="7835794"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4" name="TextBox 43">
            <a:extLst>
              <a:ext uri="{FF2B5EF4-FFF2-40B4-BE49-F238E27FC236}">
                <a16:creationId xmlns:a16="http://schemas.microsoft.com/office/drawing/2014/main" id="{54A6A980-5626-4944-BC80-7267DD0176C3}"/>
              </a:ext>
            </a:extLst>
          </p:cNvPr>
          <p:cNvSpPr txBox="1"/>
          <p:nvPr/>
        </p:nvSpPr>
        <p:spPr>
          <a:xfrm rot="5400000">
            <a:off x="9733840"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5" name="TextBox 44">
            <a:extLst>
              <a:ext uri="{FF2B5EF4-FFF2-40B4-BE49-F238E27FC236}">
                <a16:creationId xmlns:a16="http://schemas.microsoft.com/office/drawing/2014/main" id="{304870C2-1DFC-1C49-AF87-F186400355DA}"/>
              </a:ext>
            </a:extLst>
          </p:cNvPr>
          <p:cNvSpPr txBox="1"/>
          <p:nvPr/>
        </p:nvSpPr>
        <p:spPr>
          <a:xfrm rot="5400000">
            <a:off x="10889778"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6" name="TextBox 45">
            <a:extLst>
              <a:ext uri="{FF2B5EF4-FFF2-40B4-BE49-F238E27FC236}">
                <a16:creationId xmlns:a16="http://schemas.microsoft.com/office/drawing/2014/main" id="{7B92E0C2-AB5F-F84B-A078-1EDD1CDD8FD1}"/>
              </a:ext>
            </a:extLst>
          </p:cNvPr>
          <p:cNvSpPr txBox="1"/>
          <p:nvPr/>
        </p:nvSpPr>
        <p:spPr>
          <a:xfrm>
            <a:off x="112394" y="422502"/>
            <a:ext cx="1843790" cy="369332"/>
          </a:xfrm>
          <a:prstGeom prst="rect">
            <a:avLst/>
          </a:prstGeom>
          <a:noFill/>
        </p:spPr>
        <p:txBody>
          <a:bodyPr wrap="square" rtlCol="0">
            <a:spAutoFit/>
          </a:bodyPr>
          <a:lstStyle/>
          <a:p>
            <a:r>
              <a:rPr lang="en-US" dirty="0"/>
              <a:t>Childhood (0-11)</a:t>
            </a:r>
          </a:p>
        </p:txBody>
      </p:sp>
      <p:sp>
        <p:nvSpPr>
          <p:cNvPr id="47" name="TextBox 46">
            <a:extLst>
              <a:ext uri="{FF2B5EF4-FFF2-40B4-BE49-F238E27FC236}">
                <a16:creationId xmlns:a16="http://schemas.microsoft.com/office/drawing/2014/main" id="{5C00843D-514B-C041-8E43-FA8628645BA5}"/>
              </a:ext>
            </a:extLst>
          </p:cNvPr>
          <p:cNvSpPr txBox="1"/>
          <p:nvPr/>
        </p:nvSpPr>
        <p:spPr>
          <a:xfrm>
            <a:off x="2736069" y="402501"/>
            <a:ext cx="2099923" cy="369332"/>
          </a:xfrm>
          <a:prstGeom prst="rect">
            <a:avLst/>
          </a:prstGeom>
          <a:noFill/>
        </p:spPr>
        <p:txBody>
          <a:bodyPr wrap="square" rtlCol="0">
            <a:spAutoFit/>
          </a:bodyPr>
          <a:lstStyle/>
          <a:p>
            <a:r>
              <a:rPr lang="en-US" dirty="0"/>
              <a:t>Adolescence (12-18)</a:t>
            </a:r>
          </a:p>
        </p:txBody>
      </p:sp>
      <p:sp>
        <p:nvSpPr>
          <p:cNvPr id="48" name="TextBox 47">
            <a:extLst>
              <a:ext uri="{FF2B5EF4-FFF2-40B4-BE49-F238E27FC236}">
                <a16:creationId xmlns:a16="http://schemas.microsoft.com/office/drawing/2014/main" id="{B5661C42-4216-5B43-9F7F-CA8CA6E91A86}"/>
              </a:ext>
            </a:extLst>
          </p:cNvPr>
          <p:cNvSpPr txBox="1"/>
          <p:nvPr/>
        </p:nvSpPr>
        <p:spPr>
          <a:xfrm>
            <a:off x="5468877" y="402415"/>
            <a:ext cx="2564618" cy="369332"/>
          </a:xfrm>
          <a:prstGeom prst="rect">
            <a:avLst/>
          </a:prstGeom>
          <a:noFill/>
        </p:spPr>
        <p:txBody>
          <a:bodyPr wrap="square" rtlCol="0">
            <a:spAutoFit/>
          </a:bodyPr>
          <a:lstStyle/>
          <a:p>
            <a:r>
              <a:rPr lang="en-US" dirty="0"/>
              <a:t>Young Adulthood (19-25)</a:t>
            </a:r>
          </a:p>
        </p:txBody>
      </p:sp>
      <p:sp>
        <p:nvSpPr>
          <p:cNvPr id="49" name="TextBox 48">
            <a:extLst>
              <a:ext uri="{FF2B5EF4-FFF2-40B4-BE49-F238E27FC236}">
                <a16:creationId xmlns:a16="http://schemas.microsoft.com/office/drawing/2014/main" id="{C29A4883-67C6-0047-B162-91DC24C9F8BD}"/>
              </a:ext>
            </a:extLst>
          </p:cNvPr>
          <p:cNvSpPr txBox="1"/>
          <p:nvPr/>
        </p:nvSpPr>
        <p:spPr>
          <a:xfrm>
            <a:off x="9041967" y="422502"/>
            <a:ext cx="2564618" cy="369332"/>
          </a:xfrm>
          <a:prstGeom prst="rect">
            <a:avLst/>
          </a:prstGeom>
          <a:noFill/>
        </p:spPr>
        <p:txBody>
          <a:bodyPr wrap="square" rtlCol="0">
            <a:spAutoFit/>
          </a:bodyPr>
          <a:lstStyle/>
          <a:p>
            <a:r>
              <a:rPr lang="en-US" dirty="0"/>
              <a:t>Adulthood (26-45)</a:t>
            </a:r>
          </a:p>
        </p:txBody>
      </p:sp>
      <p:sp>
        <p:nvSpPr>
          <p:cNvPr id="50" name="Rectangle 49">
            <a:extLst>
              <a:ext uri="{FF2B5EF4-FFF2-40B4-BE49-F238E27FC236}">
                <a16:creationId xmlns:a16="http://schemas.microsoft.com/office/drawing/2014/main" id="{B8E39BCF-4966-5949-B1C6-B3B7785F589D}"/>
              </a:ext>
            </a:extLst>
          </p:cNvPr>
          <p:cNvSpPr/>
          <p:nvPr/>
        </p:nvSpPr>
        <p:spPr>
          <a:xfrm>
            <a:off x="3980796" y="68550"/>
            <a:ext cx="10343340" cy="369332"/>
          </a:xfrm>
          <a:prstGeom prst="rect">
            <a:avLst/>
          </a:prstGeom>
        </p:spPr>
        <p:txBody>
          <a:bodyPr wrap="square">
            <a:spAutoFit/>
          </a:bodyPr>
          <a:lstStyle/>
          <a:p>
            <a:r>
              <a:rPr lang="en-US" dirty="0"/>
              <a:t>ROI-ROI Connectivity Matrices</a:t>
            </a:r>
          </a:p>
        </p:txBody>
      </p:sp>
      <p:pic>
        <p:nvPicPr>
          <p:cNvPr id="5" name="Picture 4" descr="Chart, line chart&#10;&#10;Description automatically generated">
            <a:extLst>
              <a:ext uri="{FF2B5EF4-FFF2-40B4-BE49-F238E27FC236}">
                <a16:creationId xmlns:a16="http://schemas.microsoft.com/office/drawing/2014/main" id="{BE1875C0-3B05-844B-BD70-C3DCD57A9D60}"/>
              </a:ext>
            </a:extLst>
          </p:cNvPr>
          <p:cNvPicPr>
            <a:picLocks noChangeAspect="1"/>
          </p:cNvPicPr>
          <p:nvPr/>
        </p:nvPicPr>
        <p:blipFill>
          <a:blip r:embed="rId7"/>
          <a:stretch>
            <a:fillRect/>
          </a:stretch>
        </p:blipFill>
        <p:spPr>
          <a:xfrm>
            <a:off x="8032975" y="3838262"/>
            <a:ext cx="4001266" cy="2800886"/>
          </a:xfrm>
          <a:prstGeom prst="rect">
            <a:avLst/>
          </a:prstGeom>
        </p:spPr>
      </p:pic>
      <p:pic>
        <p:nvPicPr>
          <p:cNvPr id="8" name="Picture 7" descr="Chart, line chart&#10;&#10;Description automatically generated">
            <a:extLst>
              <a:ext uri="{FF2B5EF4-FFF2-40B4-BE49-F238E27FC236}">
                <a16:creationId xmlns:a16="http://schemas.microsoft.com/office/drawing/2014/main" id="{837E80DC-616A-834B-ADE0-DE862B84EA62}"/>
              </a:ext>
            </a:extLst>
          </p:cNvPr>
          <p:cNvPicPr>
            <a:picLocks noChangeAspect="1"/>
          </p:cNvPicPr>
          <p:nvPr/>
        </p:nvPicPr>
        <p:blipFill>
          <a:blip r:embed="rId8"/>
          <a:stretch>
            <a:fillRect/>
          </a:stretch>
        </p:blipFill>
        <p:spPr>
          <a:xfrm>
            <a:off x="4019632" y="3837508"/>
            <a:ext cx="3994976" cy="2796483"/>
          </a:xfrm>
          <a:prstGeom prst="rect">
            <a:avLst/>
          </a:prstGeom>
        </p:spPr>
      </p:pic>
      <p:pic>
        <p:nvPicPr>
          <p:cNvPr id="10" name="Picture 9" descr="Chart, line chart&#10;&#10;Description automatically generated">
            <a:extLst>
              <a:ext uri="{FF2B5EF4-FFF2-40B4-BE49-F238E27FC236}">
                <a16:creationId xmlns:a16="http://schemas.microsoft.com/office/drawing/2014/main" id="{718C06E5-F64A-1E4C-8C8E-90A389EE99CF}"/>
              </a:ext>
            </a:extLst>
          </p:cNvPr>
          <p:cNvPicPr>
            <a:picLocks noChangeAspect="1"/>
          </p:cNvPicPr>
          <p:nvPr/>
        </p:nvPicPr>
        <p:blipFill>
          <a:blip r:embed="rId9"/>
          <a:stretch>
            <a:fillRect/>
          </a:stretch>
        </p:blipFill>
        <p:spPr>
          <a:xfrm>
            <a:off x="0" y="3838262"/>
            <a:ext cx="4001266" cy="2800887"/>
          </a:xfrm>
          <a:prstGeom prst="rect">
            <a:avLst/>
          </a:prstGeom>
        </p:spPr>
      </p:pic>
    </p:spTree>
    <p:extLst>
      <p:ext uri="{BB962C8B-B14F-4D97-AF65-F5344CB8AC3E}">
        <p14:creationId xmlns:p14="http://schemas.microsoft.com/office/powerpoint/2010/main" val="3177297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032D4F-1349-4F4A-9F31-B10F4D610B87}"/>
              </a:ext>
            </a:extLst>
          </p:cNvPr>
          <p:cNvPicPr>
            <a:picLocks noChangeAspect="1"/>
          </p:cNvPicPr>
          <p:nvPr/>
        </p:nvPicPr>
        <p:blipFill>
          <a:blip r:embed="rId3"/>
          <a:stretch>
            <a:fillRect/>
          </a:stretch>
        </p:blipFill>
        <p:spPr>
          <a:xfrm>
            <a:off x="2987563" y="646390"/>
            <a:ext cx="3008586" cy="3008586"/>
          </a:xfrm>
          <a:prstGeom prst="rect">
            <a:avLst/>
          </a:prstGeom>
        </p:spPr>
      </p:pic>
      <p:pic>
        <p:nvPicPr>
          <p:cNvPr id="9" name="Picture 8">
            <a:extLst>
              <a:ext uri="{FF2B5EF4-FFF2-40B4-BE49-F238E27FC236}">
                <a16:creationId xmlns:a16="http://schemas.microsoft.com/office/drawing/2014/main" id="{2558BBA1-7B00-E841-A080-12C2E0F35AE8}"/>
              </a:ext>
            </a:extLst>
          </p:cNvPr>
          <p:cNvPicPr>
            <a:picLocks noChangeAspect="1"/>
          </p:cNvPicPr>
          <p:nvPr/>
        </p:nvPicPr>
        <p:blipFill>
          <a:blip r:embed="rId4"/>
          <a:stretch>
            <a:fillRect/>
          </a:stretch>
        </p:blipFill>
        <p:spPr>
          <a:xfrm>
            <a:off x="5965829" y="646596"/>
            <a:ext cx="3008376" cy="3008376"/>
          </a:xfrm>
          <a:prstGeom prst="rect">
            <a:avLst/>
          </a:prstGeom>
        </p:spPr>
      </p:pic>
      <p:pic>
        <p:nvPicPr>
          <p:cNvPr id="11" name="Picture 10">
            <a:extLst>
              <a:ext uri="{FF2B5EF4-FFF2-40B4-BE49-F238E27FC236}">
                <a16:creationId xmlns:a16="http://schemas.microsoft.com/office/drawing/2014/main" id="{5B03C9F5-7BE6-0B45-B759-023455A842ED}"/>
              </a:ext>
            </a:extLst>
          </p:cNvPr>
          <p:cNvPicPr>
            <a:picLocks noChangeAspect="1"/>
          </p:cNvPicPr>
          <p:nvPr/>
        </p:nvPicPr>
        <p:blipFill>
          <a:blip r:embed="rId5"/>
          <a:stretch>
            <a:fillRect/>
          </a:stretch>
        </p:blipFill>
        <p:spPr>
          <a:xfrm>
            <a:off x="9183415" y="646387"/>
            <a:ext cx="3008585" cy="3008585"/>
          </a:xfrm>
          <a:prstGeom prst="rect">
            <a:avLst/>
          </a:prstGeom>
        </p:spPr>
      </p:pic>
      <p:sp>
        <p:nvSpPr>
          <p:cNvPr id="15" name="TextBox 14">
            <a:extLst>
              <a:ext uri="{FF2B5EF4-FFF2-40B4-BE49-F238E27FC236}">
                <a16:creationId xmlns:a16="http://schemas.microsoft.com/office/drawing/2014/main" id="{EDE8ABE5-CBD6-804A-B313-96620D9FE46C}"/>
              </a:ext>
            </a:extLst>
          </p:cNvPr>
          <p:cNvSpPr txBox="1"/>
          <p:nvPr/>
        </p:nvSpPr>
        <p:spPr>
          <a:xfrm>
            <a:off x="3041248" y="459725"/>
            <a:ext cx="24806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Adolescence (12-18)</a:t>
            </a:r>
          </a:p>
        </p:txBody>
      </p:sp>
      <p:sp>
        <p:nvSpPr>
          <p:cNvPr id="16" name="TextBox 15">
            <a:extLst>
              <a:ext uri="{FF2B5EF4-FFF2-40B4-BE49-F238E27FC236}">
                <a16:creationId xmlns:a16="http://schemas.microsoft.com/office/drawing/2014/main" id="{E19C9F6D-5850-9B47-B6B2-B7D67D77AB42}"/>
              </a:ext>
            </a:extLst>
          </p:cNvPr>
          <p:cNvSpPr txBox="1"/>
          <p:nvPr/>
        </p:nvSpPr>
        <p:spPr>
          <a:xfrm>
            <a:off x="5972638" y="456323"/>
            <a:ext cx="27668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Young Adulthood (19-25)</a:t>
            </a:r>
          </a:p>
        </p:txBody>
      </p:sp>
      <p:sp>
        <p:nvSpPr>
          <p:cNvPr id="17" name="TextBox 16">
            <a:extLst>
              <a:ext uri="{FF2B5EF4-FFF2-40B4-BE49-F238E27FC236}">
                <a16:creationId xmlns:a16="http://schemas.microsoft.com/office/drawing/2014/main" id="{B9D4736D-2181-8249-9308-66133024C7C7}"/>
              </a:ext>
            </a:extLst>
          </p:cNvPr>
          <p:cNvSpPr txBox="1"/>
          <p:nvPr/>
        </p:nvSpPr>
        <p:spPr>
          <a:xfrm>
            <a:off x="9183415" y="461721"/>
            <a:ext cx="256461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Adulthood (26-45)</a:t>
            </a:r>
          </a:p>
        </p:txBody>
      </p:sp>
      <p:pic>
        <p:nvPicPr>
          <p:cNvPr id="23" name="Picture 22">
            <a:extLst>
              <a:ext uri="{FF2B5EF4-FFF2-40B4-BE49-F238E27FC236}">
                <a16:creationId xmlns:a16="http://schemas.microsoft.com/office/drawing/2014/main" id="{E6788637-4FBC-F24C-AB87-00F6EF75BC25}"/>
              </a:ext>
            </a:extLst>
          </p:cNvPr>
          <p:cNvPicPr>
            <a:picLocks noChangeAspect="1"/>
          </p:cNvPicPr>
          <p:nvPr/>
        </p:nvPicPr>
        <p:blipFill>
          <a:blip r:embed="rId6"/>
          <a:stretch>
            <a:fillRect/>
          </a:stretch>
        </p:blipFill>
        <p:spPr>
          <a:xfrm>
            <a:off x="30186" y="646387"/>
            <a:ext cx="3008586" cy="3008586"/>
          </a:xfrm>
          <a:prstGeom prst="rect">
            <a:avLst/>
          </a:prstGeom>
        </p:spPr>
      </p:pic>
      <p:sp>
        <p:nvSpPr>
          <p:cNvPr id="19" name="Rectangle 18">
            <a:extLst>
              <a:ext uri="{FF2B5EF4-FFF2-40B4-BE49-F238E27FC236}">
                <a16:creationId xmlns:a16="http://schemas.microsoft.com/office/drawing/2014/main" id="{17230658-2744-184D-9491-A4DEC14E49FE}"/>
              </a:ext>
            </a:extLst>
          </p:cNvPr>
          <p:cNvSpPr/>
          <p:nvPr/>
        </p:nvSpPr>
        <p:spPr>
          <a:xfrm>
            <a:off x="1353189" y="2154718"/>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8" name="Rectangle 17">
            <a:extLst>
              <a:ext uri="{FF2B5EF4-FFF2-40B4-BE49-F238E27FC236}">
                <a16:creationId xmlns:a16="http://schemas.microsoft.com/office/drawing/2014/main" id="{4CA1F5A7-E7F2-D541-BB27-5888896FFD71}"/>
              </a:ext>
            </a:extLst>
          </p:cNvPr>
          <p:cNvSpPr/>
          <p:nvPr/>
        </p:nvSpPr>
        <p:spPr>
          <a:xfrm>
            <a:off x="67605" y="86233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4" name="TextBox 13">
            <a:extLst>
              <a:ext uri="{FF2B5EF4-FFF2-40B4-BE49-F238E27FC236}">
                <a16:creationId xmlns:a16="http://schemas.microsoft.com/office/drawing/2014/main" id="{20DF3629-73C7-4E44-98E8-42558E2B744C}"/>
              </a:ext>
            </a:extLst>
          </p:cNvPr>
          <p:cNvSpPr txBox="1"/>
          <p:nvPr/>
        </p:nvSpPr>
        <p:spPr>
          <a:xfrm>
            <a:off x="99771" y="456323"/>
            <a:ext cx="206313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Childhood (0-11)</a:t>
            </a:r>
          </a:p>
        </p:txBody>
      </p:sp>
      <p:sp>
        <p:nvSpPr>
          <p:cNvPr id="24" name="TextBox 23">
            <a:extLst>
              <a:ext uri="{FF2B5EF4-FFF2-40B4-BE49-F238E27FC236}">
                <a16:creationId xmlns:a16="http://schemas.microsoft.com/office/drawing/2014/main" id="{F4ECD345-F6C6-B248-8202-32522FA99680}"/>
              </a:ext>
            </a:extLst>
          </p:cNvPr>
          <p:cNvSpPr txBox="1"/>
          <p:nvPr/>
        </p:nvSpPr>
        <p:spPr>
          <a:xfrm rot="5400000">
            <a:off x="607484" y="150407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5" name="TextBox 24">
            <a:extLst>
              <a:ext uri="{FF2B5EF4-FFF2-40B4-BE49-F238E27FC236}">
                <a16:creationId xmlns:a16="http://schemas.microsoft.com/office/drawing/2014/main" id="{20896CFE-3024-7C4D-9F24-ED83A1B31AC3}"/>
              </a:ext>
            </a:extLst>
          </p:cNvPr>
          <p:cNvSpPr txBox="1"/>
          <p:nvPr/>
        </p:nvSpPr>
        <p:spPr>
          <a:xfrm rot="5400000">
            <a:off x="1878182" y="275091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6" name="Rectangle 25">
            <a:extLst>
              <a:ext uri="{FF2B5EF4-FFF2-40B4-BE49-F238E27FC236}">
                <a16:creationId xmlns:a16="http://schemas.microsoft.com/office/drawing/2014/main" id="{3B0865A2-CF10-4841-B170-4BBCF7AF89AA}"/>
              </a:ext>
            </a:extLst>
          </p:cNvPr>
          <p:cNvSpPr/>
          <p:nvPr/>
        </p:nvSpPr>
        <p:spPr>
          <a:xfrm>
            <a:off x="2200183" y="866430"/>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TextBox 26">
            <a:extLst>
              <a:ext uri="{FF2B5EF4-FFF2-40B4-BE49-F238E27FC236}">
                <a16:creationId xmlns:a16="http://schemas.microsoft.com/office/drawing/2014/main" id="{FF91C603-5EB7-B741-8259-52A74E7FA1F6}"/>
              </a:ext>
            </a:extLst>
          </p:cNvPr>
          <p:cNvSpPr txBox="1"/>
          <p:nvPr/>
        </p:nvSpPr>
        <p:spPr>
          <a:xfrm>
            <a:off x="2057662" y="267693"/>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20" name="Rectangle 19">
            <a:extLst>
              <a:ext uri="{FF2B5EF4-FFF2-40B4-BE49-F238E27FC236}">
                <a16:creationId xmlns:a16="http://schemas.microsoft.com/office/drawing/2014/main" id="{6DDC41A3-3CD0-1D4A-B221-0DB38626BB34}"/>
              </a:ext>
            </a:extLst>
          </p:cNvPr>
          <p:cNvSpPr/>
          <p:nvPr/>
        </p:nvSpPr>
        <p:spPr>
          <a:xfrm>
            <a:off x="3032492" y="863456"/>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A7A53AA5-18CF-C54F-A09D-00FB6BEE9334}"/>
              </a:ext>
            </a:extLst>
          </p:cNvPr>
          <p:cNvSpPr/>
          <p:nvPr/>
        </p:nvSpPr>
        <p:spPr>
          <a:xfrm>
            <a:off x="4306650" y="2150866"/>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2" name="Rectangle 21">
            <a:extLst>
              <a:ext uri="{FF2B5EF4-FFF2-40B4-BE49-F238E27FC236}">
                <a16:creationId xmlns:a16="http://schemas.microsoft.com/office/drawing/2014/main" id="{A99D4684-EF67-584A-8BA9-37EC0D014F47}"/>
              </a:ext>
            </a:extLst>
          </p:cNvPr>
          <p:cNvSpPr/>
          <p:nvPr/>
        </p:nvSpPr>
        <p:spPr>
          <a:xfrm>
            <a:off x="5159429" y="856788"/>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8" name="Rectangle 27">
            <a:extLst>
              <a:ext uri="{FF2B5EF4-FFF2-40B4-BE49-F238E27FC236}">
                <a16:creationId xmlns:a16="http://schemas.microsoft.com/office/drawing/2014/main" id="{F1A045A0-0423-3E43-BC89-843C8CFA6E69}"/>
              </a:ext>
            </a:extLst>
          </p:cNvPr>
          <p:cNvSpPr/>
          <p:nvPr/>
        </p:nvSpPr>
        <p:spPr>
          <a:xfrm>
            <a:off x="6009101" y="86539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E8971C7C-9CDE-AD4A-B6B4-21F1215F77FB}"/>
              </a:ext>
            </a:extLst>
          </p:cNvPr>
          <p:cNvSpPr/>
          <p:nvPr/>
        </p:nvSpPr>
        <p:spPr>
          <a:xfrm>
            <a:off x="7290787" y="2147009"/>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272677A9-C4C8-6B45-93AE-D011D84DB444}"/>
              </a:ext>
            </a:extLst>
          </p:cNvPr>
          <p:cNvSpPr/>
          <p:nvPr/>
        </p:nvSpPr>
        <p:spPr>
          <a:xfrm>
            <a:off x="8143563" y="864507"/>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246BFFDF-ED48-F748-8FF4-BB6DBA815F14}"/>
              </a:ext>
            </a:extLst>
          </p:cNvPr>
          <p:cNvSpPr/>
          <p:nvPr/>
        </p:nvSpPr>
        <p:spPr>
          <a:xfrm>
            <a:off x="9222983" y="861534"/>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2" name="Rectangle 31">
            <a:extLst>
              <a:ext uri="{FF2B5EF4-FFF2-40B4-BE49-F238E27FC236}">
                <a16:creationId xmlns:a16="http://schemas.microsoft.com/office/drawing/2014/main" id="{68CF21AE-01C3-F94A-BEB1-4AD8F0B33D02}"/>
              </a:ext>
            </a:extLst>
          </p:cNvPr>
          <p:cNvSpPr/>
          <p:nvPr/>
        </p:nvSpPr>
        <p:spPr>
          <a:xfrm>
            <a:off x="10508726" y="2148941"/>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3" name="Rectangle 32">
            <a:extLst>
              <a:ext uri="{FF2B5EF4-FFF2-40B4-BE49-F238E27FC236}">
                <a16:creationId xmlns:a16="http://schemas.microsoft.com/office/drawing/2014/main" id="{ECD651F8-6EEA-5F4F-BA2C-1A2D8F4BE02C}"/>
              </a:ext>
            </a:extLst>
          </p:cNvPr>
          <p:cNvSpPr/>
          <p:nvPr/>
        </p:nvSpPr>
        <p:spPr>
          <a:xfrm>
            <a:off x="11361496" y="854864"/>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359753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DD3C3A75-EE91-D343-90BA-EEAFFB1B528F}"/>
              </a:ext>
            </a:extLst>
          </p:cNvPr>
          <p:cNvPicPr>
            <a:picLocks noChangeAspect="1"/>
          </p:cNvPicPr>
          <p:nvPr/>
        </p:nvPicPr>
        <p:blipFill>
          <a:blip r:embed="rId2"/>
          <a:stretch>
            <a:fillRect/>
          </a:stretch>
        </p:blipFill>
        <p:spPr>
          <a:xfrm>
            <a:off x="0" y="2551813"/>
            <a:ext cx="3892907" cy="2725035"/>
          </a:xfrm>
          <a:prstGeom prst="rect">
            <a:avLst/>
          </a:prstGeom>
        </p:spPr>
      </p:pic>
      <p:pic>
        <p:nvPicPr>
          <p:cNvPr id="7" name="Picture 6" descr="Chart, line chart&#10;&#10;Description automatically generated">
            <a:extLst>
              <a:ext uri="{FF2B5EF4-FFF2-40B4-BE49-F238E27FC236}">
                <a16:creationId xmlns:a16="http://schemas.microsoft.com/office/drawing/2014/main" id="{C45F85C8-7E4D-A34A-9AA7-4A70D1A4EAD5}"/>
              </a:ext>
            </a:extLst>
          </p:cNvPr>
          <p:cNvPicPr>
            <a:picLocks noChangeAspect="1"/>
          </p:cNvPicPr>
          <p:nvPr/>
        </p:nvPicPr>
        <p:blipFill>
          <a:blip r:embed="rId3"/>
          <a:stretch>
            <a:fillRect/>
          </a:stretch>
        </p:blipFill>
        <p:spPr>
          <a:xfrm>
            <a:off x="7947860" y="2551813"/>
            <a:ext cx="3892909" cy="2725036"/>
          </a:xfrm>
          <a:prstGeom prst="rect">
            <a:avLst/>
          </a:prstGeom>
        </p:spPr>
      </p:pic>
      <p:pic>
        <p:nvPicPr>
          <p:cNvPr id="9" name="Picture 8" descr="Chart, line chart&#10;&#10;Description automatically generated">
            <a:extLst>
              <a:ext uri="{FF2B5EF4-FFF2-40B4-BE49-F238E27FC236}">
                <a16:creationId xmlns:a16="http://schemas.microsoft.com/office/drawing/2014/main" id="{559C7642-2FD2-0E4B-8BCC-9C96E576D79B}"/>
              </a:ext>
            </a:extLst>
          </p:cNvPr>
          <p:cNvPicPr>
            <a:picLocks noChangeAspect="1"/>
          </p:cNvPicPr>
          <p:nvPr/>
        </p:nvPicPr>
        <p:blipFill>
          <a:blip r:embed="rId4"/>
          <a:stretch>
            <a:fillRect/>
          </a:stretch>
        </p:blipFill>
        <p:spPr>
          <a:xfrm>
            <a:off x="3973929" y="2551813"/>
            <a:ext cx="3892909" cy="2725036"/>
          </a:xfrm>
          <a:prstGeom prst="rect">
            <a:avLst/>
          </a:prstGeom>
        </p:spPr>
      </p:pic>
    </p:spTree>
    <p:extLst>
      <p:ext uri="{BB962C8B-B14F-4D97-AF65-F5344CB8AC3E}">
        <p14:creationId xmlns:p14="http://schemas.microsoft.com/office/powerpoint/2010/main" val="4107867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10606" y="3457498"/>
            <a:ext cx="1677228" cy="546487"/>
          </a:xfrm>
          <a:prstGeom prst="rect">
            <a:avLst/>
          </a:prstGeom>
        </p:spPr>
      </p:pic>
      <p:pic>
        <p:nvPicPr>
          <p:cNvPr id="4" name="Picture 3">
            <a:extLst>
              <a:ext uri="{FF2B5EF4-FFF2-40B4-BE49-F238E27FC236}">
                <a16:creationId xmlns:a16="http://schemas.microsoft.com/office/drawing/2014/main" id="{004EAAB4-A023-1842-9EB6-410DD4078F55}"/>
              </a:ext>
            </a:extLst>
          </p:cNvPr>
          <p:cNvPicPr>
            <a:picLocks noChangeAspect="1"/>
          </p:cNvPicPr>
          <p:nvPr/>
        </p:nvPicPr>
        <p:blipFill>
          <a:blip r:embed="rId6"/>
          <a:stretch>
            <a:fillRect/>
          </a:stretch>
        </p:blipFill>
        <p:spPr>
          <a:xfrm>
            <a:off x="1944089" y="3798458"/>
            <a:ext cx="4160992" cy="732497"/>
          </a:xfrm>
          <a:prstGeom prst="rect">
            <a:avLst/>
          </a:prstGeom>
        </p:spPr>
      </p:pic>
      <p:pic>
        <p:nvPicPr>
          <p:cNvPr id="7" name="Picture 6">
            <a:extLst>
              <a:ext uri="{FF2B5EF4-FFF2-40B4-BE49-F238E27FC236}">
                <a16:creationId xmlns:a16="http://schemas.microsoft.com/office/drawing/2014/main" id="{7603125A-761C-F24D-AD43-096F35FEF990}"/>
              </a:ext>
            </a:extLst>
          </p:cNvPr>
          <p:cNvPicPr>
            <a:picLocks noChangeAspect="1"/>
          </p:cNvPicPr>
          <p:nvPr/>
        </p:nvPicPr>
        <p:blipFill>
          <a:blip r:embed="rId7"/>
          <a:stretch>
            <a:fillRect/>
          </a:stretch>
        </p:blipFill>
        <p:spPr>
          <a:xfrm>
            <a:off x="1953170" y="4459835"/>
            <a:ext cx="4160992" cy="733515"/>
          </a:xfrm>
          <a:prstGeom prst="rect">
            <a:avLst/>
          </a:prstGeom>
        </p:spPr>
      </p:pic>
      <p:pic>
        <p:nvPicPr>
          <p:cNvPr id="14" name="Picture 13">
            <a:extLst>
              <a:ext uri="{FF2B5EF4-FFF2-40B4-BE49-F238E27FC236}">
                <a16:creationId xmlns:a16="http://schemas.microsoft.com/office/drawing/2014/main" id="{860D21EF-F7EE-854F-81F4-7192E87B70C2}"/>
              </a:ext>
            </a:extLst>
          </p:cNvPr>
          <p:cNvPicPr>
            <a:picLocks noChangeAspect="1"/>
          </p:cNvPicPr>
          <p:nvPr/>
        </p:nvPicPr>
        <p:blipFill>
          <a:blip r:embed="rId8"/>
          <a:stretch>
            <a:fillRect/>
          </a:stretch>
        </p:blipFill>
        <p:spPr>
          <a:xfrm>
            <a:off x="1995811" y="5235756"/>
            <a:ext cx="4091625" cy="720286"/>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3"/>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6"/>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7"/>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81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6369</TotalTime>
  <Words>1899</Words>
  <Application>Microsoft Macintosh PowerPoint</Application>
  <PresentationFormat>Widescreen</PresentationFormat>
  <Paragraphs>296</Paragraphs>
  <Slides>52</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Microsoft Office User</cp:lastModifiedBy>
  <cp:revision>71</cp:revision>
  <cp:lastPrinted>2022-03-11T01:02:28Z</cp:lastPrinted>
  <dcterms:created xsi:type="dcterms:W3CDTF">2022-01-13T17:11:28Z</dcterms:created>
  <dcterms:modified xsi:type="dcterms:W3CDTF">2022-04-21T20:45:40Z</dcterms:modified>
</cp:coreProperties>
</file>